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media/image5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8" r:id="rId6"/>
    <p:sldId id="314" r:id="rId7"/>
    <p:sldId id="320" r:id="rId8"/>
    <p:sldId id="315" r:id="rId9"/>
    <p:sldId id="318" r:id="rId10"/>
    <p:sldId id="317" r:id="rId11"/>
    <p:sldId id="319" r:id="rId12"/>
    <p:sldId id="324" r:id="rId13"/>
    <p:sldId id="333" r:id="rId14"/>
    <p:sldId id="332" r:id="rId15"/>
    <p:sldId id="330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n, Jennifer - Division of Communications" initials="GJ-DoC" lastIdx="3" clrIdx="0">
    <p:extLst>
      <p:ext uri="{19B8F6BF-5375-455C-9EA6-DF929625EA0E}">
        <p15:presenceInfo xmlns:p15="http://schemas.microsoft.com/office/powerpoint/2012/main" userId="S::jennifer.ginn@education.ky.gov::227ea014-7c96-47d4-bfb5-5034d8389375" providerId="AD"/>
      </p:ext>
    </p:extLst>
  </p:cmAuthor>
  <p:cmAuthor id="2" name="Lindsey Kimbleton" initials="LK" lastIdx="3" clrIdx="1">
    <p:extLst>
      <p:ext uri="{19B8F6BF-5375-455C-9EA6-DF929625EA0E}">
        <p15:presenceInfo xmlns:p15="http://schemas.microsoft.com/office/powerpoint/2012/main" userId="S::lindsey.kimbleton@education.ky.gov::6467c86e-4f9b-4101-8d6d-3c037741cb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368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7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9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7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4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6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3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34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tofigo.com/freehand-free-image/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trategic-hr/what-would-you-look-for-in-a-potential-hire-1594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ucy.senters@ky.gov" TargetMode="External"/><Relationship Id="rId2" Type="http://schemas.openxmlformats.org/officeDocument/2006/relationships/hyperlink" Target="mailto:schoolbasedmedicaid@education.ky.go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ter.baumgartner.name/2014/05/23/double-blind-review-ein-fallbeispie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50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3503-A47C-4759-94EC-04885A41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Individual Education Plan </a:t>
            </a:r>
            <a:br>
              <a:rPr lang="en-US" dirty="0"/>
            </a:br>
            <a:r>
              <a:rPr lang="en-US" dirty="0"/>
              <a:t>(IEP)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F07D0-E87B-46A1-B3A2-E96879D9B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If the student still qualifies for special transportation, make sure it carries over to next IEP </a:t>
            </a:r>
          </a:p>
          <a:p>
            <a:r>
              <a:rPr lang="en-US" dirty="0">
                <a:latin typeface="+mj-lt"/>
              </a:rPr>
              <a:t>Districts should be following the same IEP procedures regardless if the student is Medicaid billable or not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AC0C-8385-4004-AFF8-01674CC8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506C8-034A-41F5-A59E-414154FAE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77913" y="178841"/>
            <a:ext cx="1905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8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DA48-32A2-43EF-813E-ED9F10CA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Updates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31B3E-8F2D-4378-A5BC-34B26A864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190" y="1664591"/>
            <a:ext cx="9188715" cy="4901324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We will now accept electronic signature for parental consent </a:t>
            </a:r>
          </a:p>
          <a:p>
            <a:r>
              <a:rPr lang="en-US" sz="2800" dirty="0">
                <a:latin typeface="+mj-lt"/>
              </a:rPr>
              <a:t>Applications are now allowed to have electronic signatures </a:t>
            </a:r>
          </a:p>
          <a:p>
            <a:r>
              <a:rPr lang="en-US" sz="2800" dirty="0">
                <a:latin typeface="+mj-lt"/>
              </a:rPr>
              <a:t>Make sure when filling out GMAP Application you are getting the employee ID from Ky Health Net and not from Human Resources </a:t>
            </a:r>
          </a:p>
          <a:p>
            <a:r>
              <a:rPr lang="en-US" sz="2800" dirty="0">
                <a:latin typeface="+mj-lt"/>
              </a:rPr>
              <a:t>Please remember Telehealth is type of service delivery and not a service </a:t>
            </a:r>
          </a:p>
          <a:p>
            <a:r>
              <a:rPr lang="en-US" sz="2800" dirty="0">
                <a:latin typeface="+mj-lt"/>
              </a:rPr>
              <a:t>All amendments need to be uploaded to GMAP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3210E-965B-499C-BEB5-C4E6D0DA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8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2" y="257025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Look Out For 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20" y="1773451"/>
            <a:ext cx="9188715" cy="4901324"/>
          </a:xfrm>
        </p:spPr>
        <p:txBody>
          <a:bodyPr/>
          <a:lstStyle/>
          <a:p>
            <a:r>
              <a:rPr lang="en-US" altLang="en-US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Keep an eye out for our fall webinar </a:t>
            </a:r>
          </a:p>
          <a:p>
            <a:r>
              <a:rPr lang="en-US" altLang="en-US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KDE is in the process of moving monitoring to an electronic system </a:t>
            </a:r>
          </a:p>
          <a:p>
            <a:pPr lvl="1"/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We will now be requesting peer reviews and documentation for specialized transportation mileage </a:t>
            </a:r>
          </a:p>
          <a:p>
            <a:pPr marL="457200" lvl="1" indent="0">
              <a:buNone/>
            </a:pPr>
            <a:endParaRPr lang="en-US" alt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959E6-BB0C-4399-9336-A9132631A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6269" y="4697747"/>
            <a:ext cx="4037071" cy="19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49" y="0"/>
            <a:ext cx="8115391" cy="1320800"/>
          </a:xfrm>
        </p:spPr>
        <p:txBody>
          <a:bodyPr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03069" y="1311220"/>
            <a:ext cx="4282363" cy="52801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u="sng" dirty="0">
                <a:latin typeface="+mj-lt"/>
                <a:cs typeface="Times New Roman" panose="02020603050405020304" pitchFamily="18" charset="0"/>
              </a:rPr>
              <a:t>KDE Contacts: </a:t>
            </a:r>
          </a:p>
          <a:p>
            <a:pPr>
              <a:spcBef>
                <a:spcPts val="0"/>
              </a:spcBef>
              <a:buNone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Stephanie O’Connor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and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Lindsey Kimbleton</a:t>
            </a:r>
          </a:p>
          <a:p>
            <a:pPr>
              <a:spcBef>
                <a:spcPts val="0"/>
              </a:spcBef>
              <a:buNone/>
            </a:pPr>
            <a:endParaRPr lang="en-US" sz="1000" b="1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Division of Budgets and Financial Management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Kentucky Department of Education</a:t>
            </a:r>
          </a:p>
          <a:p>
            <a:pPr>
              <a:spcBef>
                <a:spcPts val="0"/>
              </a:spcBef>
              <a:buNone/>
            </a:pPr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Sower Building, 5th Floor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300 Sower Blvd.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Frankfort, KY 40601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(502) 564-1979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+mj-lt"/>
                <a:cs typeface="Times New Roman" panose="02020603050405020304" pitchFamily="18" charset="0"/>
                <a:hlinkClick r:id="rId2"/>
              </a:rPr>
              <a:t>schoolbasedmedicaid@education.ky.gov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71" y="1311220"/>
            <a:ext cx="4078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Medicaid Contact: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Lucy Senters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Kentucky Department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for Medicaid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6th Floor West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275 East Main 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Frankfort, KY 40601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(502) 564-6890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  <a:hlinkClick r:id="rId3"/>
              </a:rPr>
              <a:t>lucy.Senters@ky.gov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1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21" y="1463036"/>
            <a:ext cx="8664694" cy="16463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School-Based Medicaid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169" y="3748663"/>
            <a:ext cx="8298206" cy="109689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Best Practices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92267" y="6289675"/>
            <a:ext cx="1974321" cy="331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July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Parental Consent Best Practices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786" y="1247775"/>
            <a:ext cx="9188715" cy="535080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Make sure your district is using the dual parental consent </a:t>
            </a:r>
          </a:p>
          <a:p>
            <a:r>
              <a:rPr lang="en-US" sz="2800" dirty="0">
                <a:latin typeface="+mj-lt"/>
              </a:rPr>
              <a:t>Include the dual parental consent in your district’s registration packet </a:t>
            </a:r>
          </a:p>
          <a:p>
            <a:r>
              <a:rPr lang="en-US" sz="2800" dirty="0">
                <a:latin typeface="+mj-lt"/>
              </a:rPr>
              <a:t>Keep an electronic copy of the parental consent </a:t>
            </a:r>
          </a:p>
          <a:p>
            <a:r>
              <a:rPr lang="en-US" sz="2800" dirty="0">
                <a:latin typeface="+mj-lt"/>
              </a:rPr>
              <a:t>Get parental consent on all students </a:t>
            </a:r>
          </a:p>
          <a:p>
            <a:r>
              <a:rPr lang="en-US" sz="2800" dirty="0">
                <a:latin typeface="+mj-lt"/>
              </a:rPr>
              <a:t>Make sure your district is keeping updated parental consent log </a:t>
            </a:r>
          </a:p>
          <a:p>
            <a:r>
              <a:rPr lang="en-US" sz="2800" dirty="0">
                <a:latin typeface="+mj-lt"/>
              </a:rPr>
              <a:t>Have a districtwide written policy and procedures for parental consent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1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257025"/>
            <a:ext cx="8476179" cy="1320800"/>
          </a:xfrm>
        </p:spPr>
        <p:txBody>
          <a:bodyPr/>
          <a:lstStyle/>
          <a:p>
            <a:pPr algn="ctr"/>
            <a:r>
              <a:rPr lang="en-US" sz="4000" dirty="0"/>
              <a:t>Crucial Practitioner Best Practices	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786" y="1447800"/>
            <a:ext cx="9188715" cy="5188875"/>
          </a:xfrm>
        </p:spPr>
        <p:txBody>
          <a:bodyPr/>
          <a:lstStyle/>
          <a:p>
            <a:r>
              <a:rPr lang="en-US" sz="2600" dirty="0">
                <a:latin typeface="+mj-lt"/>
              </a:rPr>
              <a:t>Submit service logs/documentation into billings system within seven days. </a:t>
            </a:r>
          </a:p>
          <a:p>
            <a:r>
              <a:rPr lang="en-US" sz="2600" dirty="0">
                <a:latin typeface="+mj-lt"/>
              </a:rPr>
              <a:t>Any updated Individual Education Plans (IEPs) need to be shared with all Medicaid billing practitioners. </a:t>
            </a:r>
          </a:p>
          <a:p>
            <a:r>
              <a:rPr lang="en-US" sz="2600" dirty="0">
                <a:latin typeface="+mj-lt"/>
              </a:rPr>
              <a:t>Thorough documentation on service notes. “telehealth/ medical necessity) </a:t>
            </a:r>
          </a:p>
          <a:p>
            <a:r>
              <a:rPr lang="en-US" sz="2600" dirty="0">
                <a:latin typeface="+mj-lt"/>
              </a:rPr>
              <a:t>All practitioners (contracted practitioners included) must enter services into billing software as part of their job description.</a:t>
            </a:r>
          </a:p>
          <a:p>
            <a:pPr lvl="1"/>
            <a:r>
              <a:rPr lang="en-US" sz="2600" dirty="0">
                <a:latin typeface="+mj-lt"/>
              </a:rPr>
              <a:t>Health aides should enter their logs electronically at the end of each week.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20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Administrative Best Practice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19" y="1207395"/>
            <a:ext cx="9188715" cy="4901324"/>
          </a:xfrm>
        </p:spPr>
        <p:txBody>
          <a:bodyPr/>
          <a:lstStyle/>
          <a:p>
            <a:r>
              <a:rPr lang="en-US" sz="2600" dirty="0">
                <a:latin typeface="+mj-lt"/>
              </a:rPr>
              <a:t>KentuckyHealthNet Account 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</a:rPr>
              <a:t>Administrator of account </a:t>
            </a:r>
          </a:p>
          <a:p>
            <a:pPr lvl="1"/>
            <a:r>
              <a:rPr lang="en-US" sz="2000" dirty="0">
                <a:latin typeface="+mj-lt"/>
              </a:rPr>
              <a:t>Monthly login</a:t>
            </a:r>
          </a:p>
          <a:p>
            <a:pPr lvl="1"/>
            <a:r>
              <a:rPr lang="en-US" sz="2000" dirty="0">
                <a:latin typeface="+mj-lt"/>
              </a:rPr>
              <a:t>Compare Remittance Advices (RA)</a:t>
            </a:r>
          </a:p>
          <a:p>
            <a:r>
              <a:rPr lang="en-US" sz="2600" dirty="0">
                <a:latin typeface="+mj-lt"/>
              </a:rPr>
              <a:t>Keep the original quarterly backup financial documentation for School Based Administrative Claiming (SBAC) quarters</a:t>
            </a:r>
          </a:p>
          <a:p>
            <a:r>
              <a:rPr lang="en-US" sz="2600" dirty="0">
                <a:latin typeface="+mj-lt"/>
              </a:rPr>
              <a:t>Always keep five years past and current license/certification for practitioners. </a:t>
            </a:r>
          </a:p>
          <a:p>
            <a:r>
              <a:rPr lang="en-US" sz="2600" dirty="0">
                <a:latin typeface="+mj-lt"/>
              </a:rPr>
              <a:t>Send out monthly email to update all practitioners and support staff on current program policies.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54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44" y="278988"/>
            <a:ext cx="8992572" cy="1320800"/>
          </a:xfrm>
        </p:spPr>
        <p:txBody>
          <a:bodyPr>
            <a:normAutofit/>
          </a:bodyPr>
          <a:lstStyle/>
          <a:p>
            <a:r>
              <a:rPr lang="en-US" dirty="0"/>
              <a:t>Peer Review Best Practices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16766" y="6309650"/>
            <a:ext cx="683339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033" y="1507710"/>
            <a:ext cx="4297680" cy="46947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latin typeface="+mj-lt"/>
              </a:rPr>
              <a:t>Semi-annual peer reviews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latin typeface="+mj-lt"/>
              </a:rPr>
              <a:t>Districts should provide different teams at each review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latin typeface="+mj-lt"/>
              </a:rPr>
              <a:t> Errors should be corrected immediately and claims should be reversed  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latin typeface="+mj-lt"/>
              </a:rPr>
              <a:t>Detailed minutes and results should be kept for five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B8F79-D6F9-4A57-90B9-2B5A7378A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5284" y="1793305"/>
            <a:ext cx="4019661" cy="401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25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01" y="257025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Quality Assurance Best Practices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646" y="1773451"/>
            <a:ext cx="9188715" cy="490132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Submit quality assurance to KDE for review</a:t>
            </a:r>
          </a:p>
          <a:p>
            <a:r>
              <a:rPr lang="en-US" sz="3200" dirty="0">
                <a:latin typeface="+mj-lt"/>
              </a:rPr>
              <a:t>Make sure your practitioners have a copy of the quality assurance </a:t>
            </a:r>
          </a:p>
          <a:p>
            <a:r>
              <a:rPr lang="en-US" sz="3200" dirty="0">
                <a:latin typeface="+mj-lt"/>
              </a:rPr>
              <a:t>Collaborate with all parties when developing quality assurance </a:t>
            </a:r>
          </a:p>
          <a:p>
            <a:r>
              <a:rPr lang="en-US" sz="3200" dirty="0">
                <a:latin typeface="+mj-lt"/>
              </a:rPr>
              <a:t>When changes are made to quality assurance, please resubmit to KDE for review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57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Practices for Covered Services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532" y="1675477"/>
            <a:ext cx="9188715" cy="490132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Best practice for Assistive Technology district must submit KDE-approved application when submitting claim to billing agent. </a:t>
            </a:r>
          </a:p>
          <a:p>
            <a:r>
              <a:rPr lang="en-US" sz="3200" dirty="0">
                <a:latin typeface="+mj-lt"/>
              </a:rPr>
              <a:t>Best practice for Transportation is keeping backup documentation for the one-way mileage.</a:t>
            </a:r>
          </a:p>
          <a:p>
            <a:r>
              <a:rPr lang="en-US" sz="3200" dirty="0">
                <a:latin typeface="+mj-lt"/>
              </a:rPr>
              <a:t>Best practice for Delegated Nursing Services is all health aides must enter the actual time in and time out when the service was provided. 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47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B636-F47C-4DB3-8DE5-C60C7AC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Contractual Agreement Best Practices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2DD7-667F-4C6A-8494-E9F8A833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784" y="1773451"/>
            <a:ext cx="9188715" cy="4901324"/>
          </a:xfrm>
        </p:spPr>
        <p:txBody>
          <a:bodyPr/>
          <a:lstStyle/>
          <a:p>
            <a:r>
              <a:rPr lang="en-US" dirty="0">
                <a:latin typeface="+mj-lt"/>
              </a:rPr>
              <a:t>Billing agent contract</a:t>
            </a:r>
          </a:p>
          <a:p>
            <a:r>
              <a:rPr lang="en-US" dirty="0">
                <a:latin typeface="+mj-lt"/>
              </a:rPr>
              <a:t>Outside providers </a:t>
            </a:r>
          </a:p>
          <a:p>
            <a:r>
              <a:rPr lang="en-US" dirty="0">
                <a:latin typeface="+mj-lt"/>
              </a:rPr>
              <a:t>When changing billing agents, be sure to do the following </a:t>
            </a:r>
          </a:p>
          <a:p>
            <a:pPr lvl="1"/>
            <a:r>
              <a:rPr lang="en-US" sz="2400" dirty="0">
                <a:latin typeface="+mj-lt"/>
              </a:rPr>
              <a:t>Notify your current billing agent </a:t>
            </a:r>
          </a:p>
          <a:p>
            <a:pPr lvl="1"/>
            <a:r>
              <a:rPr lang="en-US" sz="2400" dirty="0">
                <a:latin typeface="+mj-lt"/>
              </a:rPr>
              <a:t>Must change billing agent access with KY Health Net </a:t>
            </a:r>
          </a:p>
          <a:p>
            <a:pPr lvl="1"/>
            <a:r>
              <a:rPr lang="en-US" sz="2400" dirty="0">
                <a:latin typeface="+mj-lt"/>
              </a:rPr>
              <a:t>Notify KDE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FF9-B6D7-4AB4-8A08-703973FF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734738"/>
      </p:ext>
    </p:extLst>
  </p:cSld>
  <p:clrMapOvr>
    <a:masterClrMapping/>
  </p:clrMapOvr>
</p:sld>
</file>

<file path=ppt/theme/theme1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6C9C36251BDDEB4CB3707FCA4941CDEF" ma:contentTypeVersion="28" ma:contentTypeDescription="" ma:contentTypeScope="" ma:versionID="96c116d5d84e0a193b278744b76e3a3f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xmlns:ns3="ec554c26-8f71-4269-bdf5-3818a7999064" targetNamespace="http://schemas.microsoft.com/office/2006/metadata/properties" ma:root="true" ma:fieldsID="4098a63f2e44d5143e533a9c8c1f3824" ns1:_="" ns2:_="" ns3:_="">
    <xsd:import namespace="http://schemas.microsoft.com/sharepoint/v3"/>
    <xsd:import namespace="3a62de7d-ba57-4f43-9dae-9623ba637be0"/>
    <xsd:import namespace="ec554c26-8f71-4269-bdf5-3818a7999064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Categories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54c26-8f71-4269-bdf5-3818a7999064" elementFormDefault="qualified">
    <xsd:import namespace="http://schemas.microsoft.com/office/2006/documentManagement/types"/>
    <xsd:import namespace="http://schemas.microsoft.com/office/infopath/2007/PartnerControls"/>
    <xsd:element name="Categories0" ma:index="24" nillable="true" ma:displayName="Categories" ma:format="Dropdown" ma:internalName="Categories0">
      <xsd:simpleType>
        <xsd:restriction base="dms:Choice">
          <xsd:enumeration value="Budgets"/>
          <xsd:enumeration value="Budgets &amp; General Ledger - Miscellaneous"/>
          <xsd:enumeration value="Capital Assets"/>
          <xsd:enumeration value="General Ledger - Year End"/>
          <xsd:enumeration value="General Ledger &amp; Statewide Reports"/>
          <xsd:enumeration value="Payroll"/>
          <xsd:enumeration value="Payroll - ACA Reporting"/>
          <xsd:enumeration value="Payroll - Retirement Reporting"/>
          <xsd:enumeration value="Payroll - Statewide"/>
          <xsd:enumeration value="PSD &amp; CSD Reporting"/>
          <xsd:enumeration value="Purchase Orders"/>
          <xsd:enumeration value="System and Cloud Administration"/>
          <xsd:enumeration value="The Stink Over Diesel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Categories0 xmlns="ec554c26-8f71-4269-bdf5-3818a7999064" xsi:nil="true"/>
    <Accessibility_x0020_Audit_x0020_Status xmlns="3a62de7d-ba57-4f43-9dae-9623ba637be0">OK</Accessibility_x0020_Audit_x0020_Status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2020-08-20T04:00:00+00:00</Publication_x0020_Date>
    <Audience1 xmlns="3a62de7d-ba57-4f43-9dae-9623ba637be0">
      <Value>1</Value>
      <Value>2</Value>
      <Value>4</Value>
      <Value>7</Value>
    </Audience1>
    <_dlc_DocId xmlns="3a62de7d-ba57-4f43-9dae-9623ba637be0">KYED-265-571</_dlc_DocId>
    <_dlc_DocIdUrl xmlns="3a62de7d-ba57-4f43-9dae-9623ba637be0">
      <Url>https://www.education.ky.gov/districts/_layouts/15/DocIdRedir.aspx?ID=KYED-265-571</Url>
      <Description>KYED-265-571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B8E986F-B29E-4D50-96F5-3FC695ADC60D}"/>
</file>

<file path=customXml/itemProps2.xml><?xml version="1.0" encoding="utf-8"?>
<ds:datastoreItem xmlns:ds="http://schemas.openxmlformats.org/officeDocument/2006/customXml" ds:itemID="{BE00B034-EF59-4D32-9F23-6A873BAE53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7CCA4-3ADC-4C84-9BBB-F0EF2822033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1184310-5ef0-41be-a6b3-33662292990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1E33FA2-66A4-4872-94F0-07C180094F7A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604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Medium</vt:lpstr>
      <vt:lpstr>Georgia</vt:lpstr>
      <vt:lpstr>Times New Roman</vt:lpstr>
      <vt:lpstr>Wingdings 2</vt:lpstr>
      <vt:lpstr>Wingdings 3</vt:lpstr>
      <vt:lpstr>3_Theme1</vt:lpstr>
      <vt:lpstr>PowerPoint Presentation</vt:lpstr>
      <vt:lpstr>School-Based Medicaid</vt:lpstr>
      <vt:lpstr>Parental Consent Best Practices </vt:lpstr>
      <vt:lpstr>Crucial Practitioner Best Practices  </vt:lpstr>
      <vt:lpstr>Administrative Best Practice </vt:lpstr>
      <vt:lpstr>Peer Review Best Practices </vt:lpstr>
      <vt:lpstr>Quality Assurance Best Practices  </vt:lpstr>
      <vt:lpstr>Best Practices for Covered Services  </vt:lpstr>
      <vt:lpstr>Contractual Agreement Best Practices </vt:lpstr>
      <vt:lpstr>Individual Education Plan  (IEP) Best Practices</vt:lpstr>
      <vt:lpstr>Program Updates </vt:lpstr>
      <vt:lpstr>Look Out For …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Kimbleton</dc:creator>
  <cp:lastModifiedBy>Lindsey Kimbleton</cp:lastModifiedBy>
  <cp:revision>6</cp:revision>
  <dcterms:created xsi:type="dcterms:W3CDTF">2020-07-10T17:18:01Z</dcterms:created>
  <dcterms:modified xsi:type="dcterms:W3CDTF">2020-07-16T15:48:42Z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0x0101001BEB557DBE01834EAB47A683706DCD5B006C9C36251BDDEB4CB3707FCA4941CDEF</vt:lpwstr>
  </property>
  <property fmtid="{D5CDD505-2E9C-101B-9397-08002B2CF9AE}" pid="3" name="_dlc_DocIdItemGuid">
    <vt:lpwstr>4ddcd239-671d-49fb-94b3-5b5117783f8b</vt:lpwstr>
  </property>
</Properties>
</file>